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57" r:id="rId4"/>
    <p:sldId id="258" r:id="rId5"/>
    <p:sldId id="263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4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18D8A-851D-464D-B18A-1FE341B5E6AA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DA2C7-6763-F64D-AFBF-6027E394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39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166AE-80DE-8249-AE99-4F3F3A2A5A4D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634AB-6820-E644-AD84-609C1D591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54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0E85-CB62-CD4A-BAC2-1BBFB9D84DDC}" type="datetime1">
              <a:rPr lang="en-US" smtClean="0"/>
              <a:t>12/17/2018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75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30FB-35F9-2342-BC82-93C10C37A9C4}" type="datetime1">
              <a:rPr lang="en-US" smtClean="0"/>
              <a:t>12/17/2018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51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C3AC-B4C5-0F45-B63F-CF87E9D13F9C}" type="datetime1">
              <a:rPr lang="en-US" smtClean="0"/>
              <a:t>12/17/2018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81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2452-7B1E-6A43-A3B7-2292AA06EEA6}" type="datetime1">
              <a:rPr lang="en-US" smtClean="0"/>
              <a:t>12/17/2018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72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9347-B01B-FC4C-BF03-3B8870A64F79}" type="datetime1">
              <a:rPr lang="en-US" smtClean="0"/>
              <a:t>12/17/2018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07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1FA-34A1-6F40-8123-42EBBA51E682}" type="datetime1">
              <a:rPr lang="en-US" smtClean="0"/>
              <a:t>12/17/2018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13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4226-3BFB-3F44-9A95-971A8DFEB943}" type="datetime1">
              <a:rPr lang="en-US" smtClean="0"/>
              <a:t>12/17/2018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08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F27-85CD-2242-8C59-F97946B137E3}" type="datetime1">
              <a:rPr lang="en-US" smtClean="0"/>
              <a:t>12/17/2018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8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8B93-A992-654A-BEB2-1EB7835FF3D9}" type="datetime1">
              <a:rPr lang="en-US" smtClean="0"/>
              <a:t>12/17/2018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70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3135-02F2-C440-8148-0B690EC69D35}" type="datetime1">
              <a:rPr lang="en-US" smtClean="0"/>
              <a:t>12/17/2018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84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BEA9-B1BA-4A49-BB68-FC300770171E}" type="datetime1">
              <a:rPr lang="en-US" smtClean="0"/>
              <a:t>12/17/2018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1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2B35F-9BF3-C448-B8D4-CD3E3F779C60}" type="datetime1">
              <a:rPr lang="en-US" smtClean="0"/>
              <a:t>12/17/2018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HEAT PUMP CITY OF THE YEAR AWARD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64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737" y="484990"/>
            <a:ext cx="9079606" cy="798490"/>
          </a:xfrm>
        </p:spPr>
        <p:txBody>
          <a:bodyPr>
            <a:normAutofit/>
          </a:bodyPr>
          <a:lstStyle/>
          <a:p>
            <a:r>
              <a:rPr lang="en-US" sz="4000" b="1" dirty="0"/>
              <a:t>                </a:t>
            </a:r>
            <a:r>
              <a:rPr lang="pl-PL" sz="4000" b="1" dirty="0"/>
              <a:t>Tytuł projektu</a:t>
            </a:r>
            <a:endParaRPr lang="en-GB" sz="4400" b="1" dirty="0">
              <a:latin typeface="TheSans 5C-Caps"/>
              <a:cs typeface="TheSans 5C-Cap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385" y="3463880"/>
            <a:ext cx="8161311" cy="3181618"/>
          </a:xfrm>
        </p:spPr>
        <p:txBody>
          <a:bodyPr>
            <a:normAutofit/>
          </a:bodyPr>
          <a:lstStyle/>
          <a:p>
            <a:pPr algn="l"/>
            <a:r>
              <a:rPr lang="pl-PL" sz="2200" dirty="0">
                <a:latin typeface="TheSans 5"/>
              </a:rPr>
              <a:t>Dane kontaktowe zgłaszającego</a:t>
            </a:r>
            <a:endParaRPr lang="en-US" sz="2200" dirty="0">
              <a:latin typeface="TheSans 5"/>
            </a:endParaRPr>
          </a:p>
          <a:p>
            <a:pPr algn="l"/>
            <a:r>
              <a:rPr lang="pl-PL" sz="1600" dirty="0"/>
              <a:t>Imię i </a:t>
            </a:r>
            <a:r>
              <a:rPr lang="pl-PL" sz="1600" dirty="0" smtClean="0"/>
              <a:t>Nazwisko</a:t>
            </a:r>
            <a:r>
              <a:rPr lang="en-US" sz="1600" dirty="0"/>
              <a:t>:		</a:t>
            </a:r>
          </a:p>
          <a:p>
            <a:pPr algn="l"/>
            <a:r>
              <a:rPr lang="en-US" sz="1600" dirty="0" smtClean="0"/>
              <a:t>E</a:t>
            </a:r>
            <a:r>
              <a:rPr lang="pl-PL" sz="1600" dirty="0" smtClean="0"/>
              <a:t>-</a:t>
            </a:r>
            <a:r>
              <a:rPr lang="en-US" sz="1600" dirty="0" smtClean="0"/>
              <a:t>mail</a:t>
            </a:r>
            <a:r>
              <a:rPr lang="en-US" sz="1600" dirty="0"/>
              <a:t>:		</a:t>
            </a:r>
          </a:p>
          <a:p>
            <a:pPr algn="l"/>
            <a:r>
              <a:rPr lang="pl-PL" sz="1600" dirty="0"/>
              <a:t>Telefon</a:t>
            </a:r>
            <a:r>
              <a:rPr lang="en-US" sz="1600" dirty="0"/>
              <a:t>:		</a:t>
            </a:r>
          </a:p>
          <a:p>
            <a:pPr algn="l"/>
            <a:r>
              <a:rPr lang="pl-PL" sz="1600" dirty="0"/>
              <a:t>Adres</a:t>
            </a:r>
            <a:r>
              <a:rPr lang="en-US" sz="1600" dirty="0"/>
              <a:t>:				</a:t>
            </a:r>
          </a:p>
          <a:p>
            <a:pPr algn="l"/>
            <a:r>
              <a:rPr lang="pl-PL" sz="1600" dirty="0"/>
              <a:t>Firma/organizacja</a:t>
            </a:r>
            <a:r>
              <a:rPr lang="en-US" sz="1600" dirty="0"/>
              <a:t>:	</a:t>
            </a:r>
          </a:p>
          <a:p>
            <a:pPr algn="l"/>
            <a:r>
              <a:rPr lang="pl-PL" sz="1600" dirty="0"/>
              <a:t>Stanowisko: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2730" y="2212677"/>
            <a:ext cx="663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>
                <a:latin typeface="TheSans 5C-Caps"/>
                <a:cs typeface="TheSans 5C-Caps"/>
              </a:rPr>
              <a:t>Proszę wstawić zdjęcie</a:t>
            </a:r>
            <a:endParaRPr lang="en-GB" i="1" dirty="0">
              <a:latin typeface="TheSans 5C-Caps"/>
              <a:cs typeface="TheSans 5C-Caps"/>
            </a:endParaRPr>
          </a:p>
          <a:p>
            <a:pPr algn="ctr"/>
            <a:endParaRPr lang="en-GB" i="1" dirty="0">
              <a:latin typeface="TheSans 5C-Caps"/>
              <a:cs typeface="TheSans 5C-Cap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POMPY CIEPŁA W PRZEMYŚLE </a:t>
            </a:r>
            <a:r>
              <a:rPr lang="en-GB" dirty="0"/>
              <a:t>201</a:t>
            </a:r>
            <a:r>
              <a:rPr lang="pl-PL" dirty="0"/>
              <a:t>9</a:t>
            </a:r>
            <a:endParaRPr lang="en-GB"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6E64F8DB-D47C-4BC7-A238-1E220FD5E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62104F9C-3159-4B85-8531-FEE3F0B96C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343" y="43323"/>
            <a:ext cx="2285847" cy="152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00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2">
            <a:extLst>
              <a:ext uri="{FF2B5EF4-FFF2-40B4-BE49-F238E27FC236}">
                <a16:creationId xmlns:a16="http://schemas.microsoft.com/office/drawing/2014/main" xmlns="" id="{1E4BD77D-3637-4828-BCB6-F589DCEB6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l-PL" dirty="0"/>
              <a:t>POMPY CIEPŁA W PRZEMYŚLE </a:t>
            </a:r>
            <a:r>
              <a:rPr lang="en-GB" dirty="0"/>
              <a:t>201</a:t>
            </a:r>
            <a:r>
              <a:rPr lang="pl-PL" dirty="0"/>
              <a:t>9</a:t>
            </a:r>
            <a:endParaRPr lang="en-GB"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83484BAC-5539-425E-A19C-4CF1B2970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04EB993C-76B4-4835-8FA1-3DDADC6C60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343" y="43323"/>
            <a:ext cx="2285847" cy="152475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6781203" y="1532971"/>
            <a:ext cx="5165725" cy="4023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47741" y="1568081"/>
            <a:ext cx="5053882" cy="705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/>
              <a:t>Zdjęcie zakładu i instalacji nr 1 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461223"/>
              </p:ext>
            </p:extLst>
          </p:nvPr>
        </p:nvGraphicFramePr>
        <p:xfrm>
          <a:off x="584201" y="1531620"/>
          <a:ext cx="607059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9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77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35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Parametr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Jedn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Rezultaty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Nazwa zakładu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Rok budowy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Przeznaczanie pomp(y) ciepła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Dostawca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Nazwa własna</a:t>
                      </a:r>
                      <a:r>
                        <a:rPr lang="pl-PL" baseline="0" dirty="0"/>
                        <a:t> urządzenia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Wykonawca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8336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Opis  instalacji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4A0DDB79-E553-456B-8305-E94670093513}"/>
              </a:ext>
            </a:extLst>
          </p:cNvPr>
          <p:cNvSpPr/>
          <p:nvPr/>
        </p:nvSpPr>
        <p:spPr>
          <a:xfrm>
            <a:off x="463984" y="805702"/>
            <a:ext cx="7052828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pl-PL" sz="2200" dirty="0">
                <a:latin typeface="TheSans 5"/>
              </a:rPr>
              <a:t>Dane inwestycji (w miarę możliwości proszę uzupełnić dane)</a:t>
            </a:r>
            <a:endParaRPr lang="en-US" sz="2200" dirty="0">
              <a:latin typeface="TheSans 5"/>
            </a:endParaRPr>
          </a:p>
        </p:txBody>
      </p:sp>
    </p:spTree>
    <p:extLst>
      <p:ext uri="{BB962C8B-B14F-4D97-AF65-F5344CB8AC3E}">
        <p14:creationId xmlns:p14="http://schemas.microsoft.com/office/powerpoint/2010/main" val="198908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04" y="708120"/>
            <a:ext cx="9520754" cy="55381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dirty="0">
                <a:latin typeface="TheSans 5"/>
                <a:cs typeface="TheSans 5"/>
              </a:rPr>
              <a:t>Krótki opis projektu</a:t>
            </a:r>
            <a:endParaRPr lang="en-US" sz="2200" dirty="0">
              <a:latin typeface="TheSans 5"/>
              <a:cs typeface="TheSans 5"/>
            </a:endParaRPr>
          </a:p>
          <a:p>
            <a:pPr marL="914400" lvl="2" indent="0">
              <a:buNone/>
            </a:pPr>
            <a:endParaRPr lang="en-US" sz="1400" dirty="0">
              <a:latin typeface="TheSans 5"/>
              <a:cs typeface="TheSans 5"/>
            </a:endParaRPr>
          </a:p>
          <a:p>
            <a:pPr lvl="2"/>
            <a:r>
              <a:rPr lang="pl-PL" sz="1400" dirty="0">
                <a:latin typeface="TheSans 5"/>
                <a:cs typeface="TheSans 5"/>
              </a:rPr>
              <a:t>Lokalizacja projektu</a:t>
            </a:r>
            <a:r>
              <a:rPr lang="en-US" sz="1400" dirty="0">
                <a:latin typeface="TheSans 5"/>
                <a:cs typeface="TheSans 5"/>
              </a:rPr>
              <a:t>?</a:t>
            </a:r>
          </a:p>
          <a:p>
            <a:pPr lvl="2"/>
            <a:r>
              <a:rPr lang="pl-PL" sz="1400" dirty="0">
                <a:latin typeface="TheSans 5"/>
                <a:cs typeface="TheSans 5"/>
              </a:rPr>
              <a:t>Jaki był cel projektu</a:t>
            </a:r>
            <a:r>
              <a:rPr lang="en-US" sz="1400" dirty="0">
                <a:latin typeface="TheSans 5"/>
                <a:cs typeface="TheSans 5"/>
              </a:rPr>
              <a:t>?</a:t>
            </a:r>
          </a:p>
          <a:p>
            <a:pPr lvl="2"/>
            <a:r>
              <a:rPr lang="pl-PL" sz="1400" dirty="0">
                <a:latin typeface="TheSans 5"/>
                <a:cs typeface="TheSans 5"/>
              </a:rPr>
              <a:t>Źródło finansowania</a:t>
            </a:r>
            <a:r>
              <a:rPr lang="en-US" sz="1400" dirty="0">
                <a:latin typeface="TheSans 5"/>
                <a:cs typeface="TheSans 5"/>
              </a:rPr>
              <a:t>?</a:t>
            </a:r>
          </a:p>
          <a:p>
            <a:pPr lvl="2"/>
            <a:r>
              <a:rPr lang="pl-PL" sz="1400" dirty="0">
                <a:latin typeface="TheSans 5"/>
                <a:cs typeface="TheSans 5"/>
              </a:rPr>
              <a:t>Jakie jest znaczenie dla środowiska</a:t>
            </a:r>
            <a:r>
              <a:rPr lang="en-US" sz="1400" dirty="0">
                <a:latin typeface="TheSans 5"/>
                <a:cs typeface="TheSans 5"/>
              </a:rPr>
              <a:t>?</a:t>
            </a:r>
          </a:p>
          <a:p>
            <a:pPr marL="914400" lvl="2" indent="0">
              <a:buNone/>
            </a:pPr>
            <a:endParaRPr lang="en-US" sz="1400" dirty="0">
              <a:latin typeface="TheSans 5"/>
              <a:cs typeface="TheSans 5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6E687614-34B1-42F8-9B62-6D93AE78B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12">
            <a:extLst>
              <a:ext uri="{FF2B5EF4-FFF2-40B4-BE49-F238E27FC236}">
                <a16:creationId xmlns:a16="http://schemas.microsoft.com/office/drawing/2014/main" xmlns="" id="{E088F8F4-F15C-4560-BD54-9E3E608BC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508750"/>
            <a:ext cx="4114800" cy="365125"/>
          </a:xfrm>
        </p:spPr>
        <p:txBody>
          <a:bodyPr/>
          <a:lstStyle/>
          <a:p>
            <a:r>
              <a:rPr lang="pl-PL" dirty="0"/>
              <a:t>POMPY CIEPŁA W PRZEMYŚLE </a:t>
            </a:r>
            <a:r>
              <a:rPr lang="en-GB" dirty="0"/>
              <a:t>201</a:t>
            </a:r>
            <a:r>
              <a:rPr lang="pl-PL" dirty="0"/>
              <a:t>9</a:t>
            </a:r>
            <a:endParaRPr lang="en-GB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6708C13C-2A6B-4B11-B4E6-7615B4E768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343" y="43323"/>
            <a:ext cx="2285847" cy="152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2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01" y="658963"/>
            <a:ext cx="9477115" cy="372891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2200" dirty="0">
                <a:latin typeface="TheSens 5"/>
                <a:cs typeface="TheSens 5"/>
              </a:rPr>
              <a:t>Szczegóły techniczne </a:t>
            </a:r>
            <a:r>
              <a:rPr lang="en-US" sz="2200" dirty="0">
                <a:latin typeface="TheSens 5"/>
                <a:cs typeface="TheSens 5"/>
              </a:rPr>
              <a:t>– (</a:t>
            </a:r>
            <a:r>
              <a:rPr lang="pl-PL" sz="2200" dirty="0">
                <a:latin typeface="TheSens 5"/>
                <a:cs typeface="TheSens 5"/>
              </a:rPr>
              <a:t>maksymalnie 3 slajdy</a:t>
            </a:r>
            <a:r>
              <a:rPr lang="en-US" sz="2200" dirty="0">
                <a:latin typeface="TheSens 5"/>
                <a:cs typeface="TheSens 5"/>
              </a:rPr>
              <a:t>)</a:t>
            </a:r>
          </a:p>
          <a:p>
            <a:pPr lvl="1">
              <a:lnSpc>
                <a:spcPct val="110000"/>
              </a:lnSpc>
            </a:pPr>
            <a:endParaRPr lang="en-US" sz="1400" dirty="0">
              <a:latin typeface="TheSens 5"/>
              <a:cs typeface="TheSens 5"/>
            </a:endParaRPr>
          </a:p>
          <a:p>
            <a:pPr lvl="2">
              <a:lnSpc>
                <a:spcPct val="110000"/>
              </a:lnSpc>
            </a:pPr>
            <a:r>
              <a:rPr lang="pl-PL" sz="1400" dirty="0">
                <a:latin typeface="TheSens 5"/>
                <a:cs typeface="TheSens 5"/>
              </a:rPr>
              <a:t>Proszę wyjaśnić dlaczego pompa ciepła stanowi podstawę projektu</a:t>
            </a:r>
          </a:p>
          <a:p>
            <a:pPr lvl="2">
              <a:lnSpc>
                <a:spcPct val="110000"/>
              </a:lnSpc>
            </a:pPr>
            <a:r>
              <a:rPr lang="pl-PL" sz="1400" dirty="0">
                <a:latin typeface="TheSens 5"/>
                <a:cs typeface="TheSens 5"/>
              </a:rPr>
              <a:t>Proszę podać parametry instalacji (np. średnioroczny współczynnik sprawności SPF, </a:t>
            </a:r>
            <a:r>
              <a:rPr lang="pl-PL" sz="1400" dirty="0">
                <a:latin typeface="TheSens 5"/>
              </a:rPr>
              <a:t>udział odzyskanej energii odpadowej w rocznym cieplnym bilansie zakładu, wykorzystanie w układzie chłodzenia, współpraca z innymi OZE, kogeneracja itp.)</a:t>
            </a:r>
          </a:p>
          <a:p>
            <a:pPr lvl="2">
              <a:lnSpc>
                <a:spcPct val="110000"/>
              </a:lnSpc>
            </a:pPr>
            <a:r>
              <a:rPr lang="pl-PL" sz="1400" dirty="0">
                <a:latin typeface="TheSens 5"/>
              </a:rPr>
              <a:t>Proszę przedstawić analizę ekonomiczną (np. wyliczenie okresu zwrotu, porównanie z inną technologią)</a:t>
            </a:r>
          </a:p>
          <a:p>
            <a:pPr lvl="2">
              <a:lnSpc>
                <a:spcPct val="110000"/>
              </a:lnSpc>
            </a:pPr>
            <a:r>
              <a:rPr lang="pl-PL" sz="1400" dirty="0">
                <a:latin typeface="TheSens 5"/>
              </a:rPr>
              <a:t>Proszę przedstawić efekt środowiskowy (np. wielkość redukcji emisji CO</a:t>
            </a:r>
            <a:r>
              <a:rPr lang="pl-PL" sz="1400" baseline="-25000" dirty="0">
                <a:latin typeface="TheSens 5"/>
              </a:rPr>
              <a:t>2, </a:t>
            </a:r>
            <a:r>
              <a:rPr lang="pl-PL" sz="1400" dirty="0">
                <a:latin typeface="TheSens 5"/>
              </a:rPr>
              <a:t>redukcji zużycia energii lub innych nośników ciepła, udział energii OZE w rocznym cieplnym bilansie zakładu itp.)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en-US" sz="1400" dirty="0">
              <a:latin typeface="TheSens 5"/>
              <a:cs typeface="TheSens 5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2000" dirty="0">
              <a:latin typeface="TheSens 5"/>
              <a:cs typeface="TheSens 5"/>
            </a:endParaRPr>
          </a:p>
          <a:p>
            <a:pPr marL="1371600" lvl="3" indent="0">
              <a:buNone/>
            </a:pPr>
            <a:endParaRPr lang="en-US" sz="1600" dirty="0">
              <a:latin typeface="TheSans 5"/>
              <a:cs typeface="TheSans 5"/>
            </a:endParaRPr>
          </a:p>
          <a:p>
            <a:pPr marL="914400" lvl="2" indent="0">
              <a:buNone/>
            </a:pPr>
            <a:endParaRPr lang="en-US" dirty="0">
              <a:latin typeface="TheSans 5"/>
              <a:cs typeface="TheSans 5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9082" y="1112361"/>
            <a:ext cx="9497766" cy="2356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800" dirty="0">
                <a:latin typeface="TheSans 5"/>
                <a:cs typeface="TheSans 5"/>
              </a:rPr>
              <a:t>	</a:t>
            </a:r>
            <a:endParaRPr lang="en-US" dirty="0">
              <a:latin typeface="TheSans 5"/>
              <a:cs typeface="TheSans 5"/>
            </a:endParaRPr>
          </a:p>
        </p:txBody>
      </p:sp>
      <p:sp>
        <p:nvSpPr>
          <p:cNvPr id="9" name="Footer Placeholder 12">
            <a:extLst>
              <a:ext uri="{FF2B5EF4-FFF2-40B4-BE49-F238E27FC236}">
                <a16:creationId xmlns:a16="http://schemas.microsoft.com/office/drawing/2014/main" xmlns="" id="{3A201E57-C2FB-4915-A660-D4AD7CACF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l-PL" dirty="0"/>
              <a:t>POMPY CIEPŁA W PRZEMYŚLE </a:t>
            </a:r>
            <a:r>
              <a:rPr lang="en-GB" dirty="0"/>
              <a:t>201</a:t>
            </a:r>
            <a:r>
              <a:rPr lang="pl-PL" dirty="0"/>
              <a:t>9</a:t>
            </a:r>
            <a:endParaRPr lang="en-GB" dirty="0"/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xmlns="" id="{6FC984FB-46A8-43D2-9C71-A79825E50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5579FF4E-6E3E-4A76-90CA-9AD3DB8B7C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343" y="43323"/>
            <a:ext cx="2285847" cy="152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277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2">
            <a:extLst>
              <a:ext uri="{FF2B5EF4-FFF2-40B4-BE49-F238E27FC236}">
                <a16:creationId xmlns:a16="http://schemas.microsoft.com/office/drawing/2014/main" xmlns="" id="{1E4BD77D-3637-4828-BCB6-F589DCEB6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l-PL" dirty="0"/>
              <a:t>POMPY CIEPŁA W PRZEMYŚLE </a:t>
            </a:r>
            <a:r>
              <a:rPr lang="en-GB" dirty="0"/>
              <a:t>201</a:t>
            </a:r>
            <a:r>
              <a:rPr lang="pl-PL" dirty="0"/>
              <a:t>9</a:t>
            </a:r>
            <a:endParaRPr lang="en-GB"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83484BAC-5539-425E-A19C-4CF1B2970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04EB993C-76B4-4835-8FA1-3DDADC6C60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343" y="43323"/>
            <a:ext cx="2285847" cy="152475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6781203" y="1532971"/>
            <a:ext cx="5165725" cy="4023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47741" y="1568081"/>
            <a:ext cx="5053882" cy="705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/>
              <a:t>Zdjęcie instalacji nr 2 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392269"/>
              </p:ext>
            </p:extLst>
          </p:nvPr>
        </p:nvGraphicFramePr>
        <p:xfrm>
          <a:off x="584201" y="1531620"/>
          <a:ext cx="6070599" cy="432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9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Parametr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Jedn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Rezultaty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Koszty</a:t>
                      </a:r>
                      <a:r>
                        <a:rPr lang="pl-PL" baseline="0" dirty="0"/>
                        <a:t> inwestycyjne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Prosty</a:t>
                      </a:r>
                      <a:r>
                        <a:rPr lang="pl-PL" baseline="0" dirty="0"/>
                        <a:t> okres zwrotu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Roczny współczynnik efektywności</a:t>
                      </a:r>
                      <a:r>
                        <a:rPr lang="pl-PL" baseline="0" dirty="0"/>
                        <a:t> </a:t>
                      </a:r>
                      <a:r>
                        <a:rPr lang="pl-PL" dirty="0"/>
                        <a:t>energetycznej w trybie</a:t>
                      </a:r>
                      <a:r>
                        <a:rPr lang="pl-PL" baseline="0" dirty="0"/>
                        <a:t> ogrzewania (SPF)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[-]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Roczny współczynnik efektywności</a:t>
                      </a:r>
                      <a:r>
                        <a:rPr lang="pl-PL" baseline="0" dirty="0"/>
                        <a:t> </a:t>
                      </a:r>
                      <a:r>
                        <a:rPr lang="pl-PL" dirty="0"/>
                        <a:t>energetycznej w trybie</a:t>
                      </a:r>
                      <a:r>
                        <a:rPr lang="pl-PL" baseline="0" dirty="0"/>
                        <a:t> chłodzenia (EER)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[-]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Oszczędność energii końcowej</a:t>
                      </a:r>
                      <a:endParaRPr lang="pl-P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np.</a:t>
                      </a:r>
                      <a:r>
                        <a:rPr lang="pl-PL" baseline="0" dirty="0"/>
                        <a:t> wartości opałowej węgla, gazu, oleju opałowego, energii el.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kWh/rok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l-PL" dirty="0"/>
                        <a:t>Podać rodzaj zaoszczędzonej</a:t>
                      </a:r>
                      <a:r>
                        <a:rPr lang="pl-PL" baseline="0" dirty="0"/>
                        <a:t> energii i paliwa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kWh/rok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320BFBA0-940F-4D6B-91B0-5204DC235EB2}"/>
              </a:ext>
            </a:extLst>
          </p:cNvPr>
          <p:cNvSpPr/>
          <p:nvPr/>
        </p:nvSpPr>
        <p:spPr>
          <a:xfrm>
            <a:off x="492043" y="845304"/>
            <a:ext cx="5156412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pl-PL" sz="2200" dirty="0">
                <a:latin typeface="TheSans 5"/>
              </a:rPr>
              <a:t>W miarę możliwości proszę uzupełnić dane:</a:t>
            </a:r>
          </a:p>
        </p:txBody>
      </p:sp>
    </p:spTree>
    <p:extLst>
      <p:ext uri="{BB962C8B-B14F-4D97-AF65-F5344CB8AC3E}">
        <p14:creationId xmlns:p14="http://schemas.microsoft.com/office/powerpoint/2010/main" val="2234781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2">
            <a:extLst>
              <a:ext uri="{FF2B5EF4-FFF2-40B4-BE49-F238E27FC236}">
                <a16:creationId xmlns:a16="http://schemas.microsoft.com/office/drawing/2014/main" xmlns="" id="{1E4BD77D-3637-4828-BCB6-F589DCEB6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l-PL" dirty="0"/>
              <a:t>POMPY CIEPŁA W PRZEMYŚLE </a:t>
            </a:r>
            <a:r>
              <a:rPr lang="en-GB" dirty="0"/>
              <a:t>201</a:t>
            </a:r>
            <a:r>
              <a:rPr lang="pl-PL" dirty="0"/>
              <a:t>9</a:t>
            </a:r>
            <a:endParaRPr lang="en-GB"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83484BAC-5539-425E-A19C-4CF1B2970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04EB993C-76B4-4835-8FA1-3DDADC6C60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343" y="43323"/>
            <a:ext cx="2285847" cy="152475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6781203" y="1532971"/>
            <a:ext cx="5165725" cy="4023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47741" y="1568081"/>
            <a:ext cx="5053882" cy="705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/>
              <a:t>Zdjęcie instalacji nr 3 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525652"/>
              </p:ext>
            </p:extLst>
          </p:nvPr>
        </p:nvGraphicFramePr>
        <p:xfrm>
          <a:off x="584201" y="1531620"/>
          <a:ext cx="6070599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9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Parametr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Jedn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Rezultaty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Ilość wykorzystanej energii OZE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KWh/rok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Ilość wykorzystanej energii odpadowej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KWh/rok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Udział ciepła dostarczonego do systemu przez pompę ciepła w rocznym cieplnym (grzewczym) bilansie</a:t>
                      </a:r>
                      <a:r>
                        <a:rPr lang="pl-PL" baseline="0" dirty="0"/>
                        <a:t> zakładu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[%]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Udział chłodu dostarczonego do systemu przez pompę ciepła w rocznym cieplnym (chłodniczym)</a:t>
                      </a:r>
                      <a:r>
                        <a:rPr lang="pl-PL" baseline="0" dirty="0"/>
                        <a:t> </a:t>
                      </a:r>
                      <a:r>
                        <a:rPr lang="pl-PL" dirty="0"/>
                        <a:t>bilansie</a:t>
                      </a:r>
                      <a:r>
                        <a:rPr lang="pl-PL" baseline="0" dirty="0"/>
                        <a:t> zakładu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[-]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Redukcja</a:t>
                      </a:r>
                      <a:r>
                        <a:rPr lang="pl-PL" baseline="0" dirty="0"/>
                        <a:t>  CO</a:t>
                      </a:r>
                      <a:r>
                        <a:rPr lang="pl-PL" baseline="-25000" dirty="0"/>
                        <a:t>2</a:t>
                      </a:r>
                      <a:r>
                        <a:rPr lang="pl-PL" baseline="0" dirty="0"/>
                        <a:t> w warunkach projektu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kg/rok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aseline="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Prostokąt 10">
            <a:extLst>
              <a:ext uri="{FF2B5EF4-FFF2-40B4-BE49-F238E27FC236}">
                <a16:creationId xmlns:a16="http://schemas.microsoft.com/office/drawing/2014/main" xmlns="" id="{34E9DD0A-A9DF-4FED-B253-EFBD156223FC}"/>
              </a:ext>
            </a:extLst>
          </p:cNvPr>
          <p:cNvSpPr/>
          <p:nvPr/>
        </p:nvSpPr>
        <p:spPr>
          <a:xfrm>
            <a:off x="500432" y="805702"/>
            <a:ext cx="5156412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pl-PL" sz="2200" dirty="0">
                <a:latin typeface="TheSans 5"/>
              </a:rPr>
              <a:t>W miarę możliwości proszę uzupełnić dane:</a:t>
            </a:r>
          </a:p>
        </p:txBody>
      </p:sp>
    </p:spTree>
    <p:extLst>
      <p:ext uri="{BB962C8B-B14F-4D97-AF65-F5344CB8AC3E}">
        <p14:creationId xmlns:p14="http://schemas.microsoft.com/office/powerpoint/2010/main" val="407910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54" y="700263"/>
            <a:ext cx="937385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>
                <a:latin typeface="TheSans 5"/>
                <a:cs typeface="TheSans 5"/>
              </a:rPr>
              <a:t>Potencjał powielania projektu</a:t>
            </a:r>
            <a:r>
              <a:rPr lang="en-US" sz="2200" dirty="0">
                <a:latin typeface="TheSans 5"/>
                <a:cs typeface="TheSans 5"/>
              </a:rPr>
              <a:t/>
            </a:r>
            <a:br>
              <a:rPr lang="en-US" sz="2200" dirty="0">
                <a:latin typeface="TheSans 5"/>
                <a:cs typeface="TheSans 5"/>
              </a:rPr>
            </a:br>
            <a:endParaRPr lang="en-US" sz="2200" dirty="0">
              <a:latin typeface="TheSans 5"/>
              <a:cs typeface="TheSans 5"/>
            </a:endParaRPr>
          </a:p>
          <a:p>
            <a:pPr lvl="2"/>
            <a:r>
              <a:rPr lang="pl-PL" sz="1400" dirty="0">
                <a:latin typeface="TheSans 5"/>
                <a:cs typeface="TheSans 5"/>
              </a:rPr>
              <a:t>Dlaczego jest to najlepszy przykład</a:t>
            </a:r>
            <a:r>
              <a:rPr lang="en-US" sz="1400" dirty="0">
                <a:latin typeface="TheSans 5"/>
                <a:cs typeface="TheSans 5"/>
              </a:rPr>
              <a:t>? </a:t>
            </a:r>
          </a:p>
          <a:p>
            <a:pPr lvl="2"/>
            <a:r>
              <a:rPr lang="pl-PL" sz="1400" dirty="0">
                <a:latin typeface="TheSans 5"/>
                <a:cs typeface="TheSans 5"/>
              </a:rPr>
              <a:t>Jakie są niezbędne warunki powielania projektu </a:t>
            </a:r>
            <a:r>
              <a:rPr lang="en-US" sz="1400" dirty="0">
                <a:latin typeface="TheSans 5"/>
                <a:cs typeface="TheSans 5"/>
              </a:rPr>
              <a:t>(</a:t>
            </a:r>
            <a:r>
              <a:rPr lang="pl-PL" sz="1400" dirty="0">
                <a:latin typeface="TheSans 5"/>
                <a:cs typeface="TheSans 5"/>
              </a:rPr>
              <a:t>np. warunki prawne, sposób finansowania</a:t>
            </a:r>
            <a:r>
              <a:rPr lang="en-US" sz="1400" dirty="0">
                <a:latin typeface="TheSans 5"/>
                <a:cs typeface="TheSans 5"/>
              </a:rPr>
              <a:t>)? </a:t>
            </a:r>
            <a:endParaRPr lang="en-US" sz="1400" dirty="0"/>
          </a:p>
        </p:txBody>
      </p:sp>
      <p:sp>
        <p:nvSpPr>
          <p:cNvPr id="6" name="Footer Placeholder 12">
            <a:extLst>
              <a:ext uri="{FF2B5EF4-FFF2-40B4-BE49-F238E27FC236}">
                <a16:creationId xmlns:a16="http://schemas.microsoft.com/office/drawing/2014/main" xmlns="" id="{26B3591C-C1E7-433B-AA74-B1743DEE9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l-PL" dirty="0"/>
              <a:t>POMPY CIEPŁA W PRZEMYŚLE </a:t>
            </a:r>
            <a:r>
              <a:rPr lang="en-GB" dirty="0"/>
              <a:t>201</a:t>
            </a:r>
            <a:r>
              <a:rPr lang="pl-PL" dirty="0"/>
              <a:t>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0763E8B-F9EC-47C3-BC61-43FFD7A6A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F47675A-F31B-4298-BAD3-4AAAA7848C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343" y="43323"/>
            <a:ext cx="2285847" cy="152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184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618" y="12887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just">
              <a:buNone/>
            </a:pPr>
            <a:r>
              <a:rPr lang="pl-PL" sz="2200" i="1" dirty="0"/>
              <a:t>Istnieje możliwość wysłania większej ilości materiałów pomocniczych jako załączniki do zgłoszenia konkursowego </a:t>
            </a:r>
            <a:r>
              <a:rPr lang="en-US" sz="2200" i="1" dirty="0"/>
              <a:t>(</a:t>
            </a:r>
            <a:r>
              <a:rPr lang="pl-PL" sz="2200" i="1" dirty="0"/>
              <a:t>np. projekt, wizualizacja, list polecający…</a:t>
            </a:r>
            <a:r>
              <a:rPr lang="en-US" sz="2200" i="1" dirty="0"/>
              <a:t>)</a:t>
            </a:r>
            <a:r>
              <a:rPr lang="pl-PL" sz="2200" i="1" dirty="0"/>
              <a:t>. Proszę wpisać listę wysłanych Załączników.</a:t>
            </a:r>
            <a:endParaRPr lang="en-US" sz="2200" i="1" dirty="0"/>
          </a:p>
          <a:p>
            <a:pPr marL="0" indent="0" algn="ctr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pl-PL" sz="2200" i="1" dirty="0"/>
              <a:t>Zgłoszenie proszę wysłać na adres: </a:t>
            </a:r>
            <a:r>
              <a:rPr lang="pl-PL" sz="2400" i="1" dirty="0">
                <a:solidFill>
                  <a:schemeClr val="accent1">
                    <a:lumMod val="75000"/>
                  </a:schemeClr>
                </a:solidFill>
              </a:rPr>
              <a:t>biuro@portpc.pl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Footer Placeholder 12">
            <a:extLst>
              <a:ext uri="{FF2B5EF4-FFF2-40B4-BE49-F238E27FC236}">
                <a16:creationId xmlns:a16="http://schemas.microsoft.com/office/drawing/2014/main" xmlns="" id="{1E4BD77D-3637-4828-BCB6-F589DCEB6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l-PL" dirty="0"/>
              <a:t>POMPY CIEPŁA W PRZEMYŚLE </a:t>
            </a:r>
            <a:r>
              <a:rPr lang="en-GB" dirty="0"/>
              <a:t>201</a:t>
            </a:r>
            <a:r>
              <a:rPr lang="pl-PL" dirty="0"/>
              <a:t>9</a:t>
            </a:r>
            <a:endParaRPr lang="en-GB"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83484BAC-5539-425E-A19C-4CF1B2970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04EB993C-76B4-4835-8FA1-3DDADC6C60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343" y="43323"/>
            <a:ext cx="2285847" cy="152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19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386</Words>
  <Application>Microsoft Office PowerPoint</Application>
  <PresentationFormat>Panoramiczny</PresentationFormat>
  <Paragraphs>87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TheSans 5</vt:lpstr>
      <vt:lpstr>TheSans 5C-Caps</vt:lpstr>
      <vt:lpstr>TheSens 5</vt:lpstr>
      <vt:lpstr>Office Theme</vt:lpstr>
      <vt:lpstr>                Tytuł projektu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EHPA Heat Pump City of the Year 2016</dc:title>
  <dc:creator>Andrei David</dc:creator>
  <cp:lastModifiedBy>Marta Burchat</cp:lastModifiedBy>
  <cp:revision>57</cp:revision>
  <dcterms:created xsi:type="dcterms:W3CDTF">2016-01-19T15:29:30Z</dcterms:created>
  <dcterms:modified xsi:type="dcterms:W3CDTF">2018-12-17T08:24:47Z</dcterms:modified>
</cp:coreProperties>
</file>